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3" r:id="rId5"/>
    <p:sldId id="267" r:id="rId6"/>
    <p:sldId id="270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18A520-EA1F-467C-9AB1-25C6C6381E74}" v="11" dt="2023-08-03T14:49:38.493"/>
    <p1510:client id="{EB01E8ED-D908-1BD2-E4B6-161D6B921213}" v="2" dt="2023-09-05T10:44:32.4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226" autoAdjust="0"/>
  </p:normalViewPr>
  <p:slideViewPr>
    <p:cSldViewPr snapToGrid="0">
      <p:cViewPr varScale="1">
        <p:scale>
          <a:sx n="101" d="100"/>
          <a:sy n="101" d="100"/>
        </p:scale>
        <p:origin x="99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E367AA-D01D-442E-75CB-FAC1570833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C967984-2512-74AD-93C6-B62F8B1952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BC00B7-096D-795C-D01C-79C9F35FD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36D0E-BF93-4647-B60F-327F52EED2E2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A57646-FA6D-BA9E-89CE-14F83416A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8544A6-4B47-633D-E62C-E03E11379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F5435-8D4F-4E12-B604-F93D2D027DC7}" type="slidenum">
              <a:rPr lang="cs-CZ" smtClean="0"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9459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AC1825-5DD7-BF88-8EA5-6FF882F0E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E0D2484-4CBA-19E2-025D-08EAAF41EB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594391-CF45-F65E-472C-A13E40D64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36D0E-BF93-4647-B60F-327F52EED2E2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EDBCCB-EAC4-554D-DC79-117CD0BEE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45C8F9-052F-0E39-6932-139E20F6B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F5435-8D4F-4E12-B604-F93D2D027DC7}" type="slidenum">
              <a:rPr lang="cs-CZ" smtClean="0"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2608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728911F-C1B8-A55E-82B8-6CCCABF9CA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E95A2F7-87F0-3B87-5D31-335C47ED5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FACC48-B268-25AB-CFD0-AAE5E05FE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36D0E-BF93-4647-B60F-327F52EED2E2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57587D-C800-020B-9A61-631F148C6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26862D8-102D-C59E-2804-19C63670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F5435-8D4F-4E12-B604-F93D2D027DC7}" type="slidenum">
              <a:rPr lang="cs-CZ" smtClean="0"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47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1624E1-269A-415E-B0C4-8A5831D54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ADC9C6-80C9-60D8-8B2B-7B5A0D851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D4BD0A-D514-05EF-B088-AA50BF3CD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36D0E-BF93-4647-B60F-327F52EED2E2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8C4AF1-0F4A-D972-E5A9-EAB725DF7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6045DC-5D41-C3CD-4AC9-30C889D85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F5435-8D4F-4E12-B604-F93D2D027DC7}" type="slidenum">
              <a:rPr lang="cs-CZ" smtClean="0"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079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9BCF39-91A3-6B26-CB20-19755F345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97851B1-60DD-095E-5C56-64E85B590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EB2758-DCD4-337B-4123-963071A08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36D0E-BF93-4647-B60F-327F52EED2E2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A835CF6-2484-3DC5-3B3A-09225BB9D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68BBA0-3663-F286-2F7C-26C4A442A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F5435-8D4F-4E12-B604-F93D2D027DC7}" type="slidenum">
              <a:rPr lang="cs-CZ" smtClean="0"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4272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2DD50C-4BC4-57B5-1AE2-8D935F198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39BC2C-6D02-92B5-1EF0-1E4EDDBE22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5523E3A-FD27-79B4-55E5-69399F9AD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1115507-4BD3-6F29-9263-89E1984EF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36D0E-BF93-4647-B60F-327F52EED2E2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62A9FBD-F655-69FF-066A-FE42FDEF7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9183ED8-84F0-A4C6-708E-2ED2BA915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F5435-8D4F-4E12-B604-F93D2D027DC7}" type="slidenum">
              <a:rPr lang="cs-CZ" smtClean="0"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025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CA6E27-8BA3-0EA8-2F15-04C4DF70C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BDA56D4-8773-149C-8C00-74EC77F0C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3F70C09-4512-09E5-A57B-157AFCA52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42ECF8D-65AB-5AD3-ADF7-0EE8B66B9F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7E3C2C6-661E-01AF-0D2D-48187C131F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C101EA9-5B5D-029A-028E-7BCEEABD9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36D0E-BF93-4647-B60F-327F52EED2E2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1D5E1D8-CD83-1B37-4ABE-F93BB93BC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B5A8B09-B6DF-5358-8DF3-A4D3FE62F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F5435-8D4F-4E12-B604-F93D2D027DC7}" type="slidenum">
              <a:rPr lang="cs-CZ" smtClean="0"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8103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A4A504-EBCE-594B-C1B1-E94A2812C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F704BF8-FBD6-16FC-4E62-F0D91AFCB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36D0E-BF93-4647-B60F-327F52EED2E2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C7859F4-6132-D73A-D343-35384CBB0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5BC064B-9485-74FE-C874-1FB257F85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F5435-8D4F-4E12-B604-F93D2D027DC7}" type="slidenum">
              <a:rPr lang="cs-CZ" smtClean="0"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57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54D18AF-4C1A-3978-C722-33846B2AB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36D0E-BF93-4647-B60F-327F52EED2E2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68A3925-0B53-CE32-8B3A-77E627EFD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8D031A7-26ED-0725-BCD2-E07A708F7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F5435-8D4F-4E12-B604-F93D2D027DC7}" type="slidenum">
              <a:rPr lang="cs-CZ" smtClean="0"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1065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8A5403-EB4E-AF49-B251-F5F949E31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A35BB1-501C-074A-7C21-F55972074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EED5EB1-3315-73E0-BBC3-E449971EEB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DF6993E-79F2-6E1C-86AC-928230D6F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36D0E-BF93-4647-B60F-327F52EED2E2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DAAE311-4222-5307-B2B0-17E5A708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98A92BF-C275-E19C-0EB1-1C21C955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F5435-8D4F-4E12-B604-F93D2D027DC7}" type="slidenum">
              <a:rPr lang="cs-CZ" smtClean="0"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3182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024B0B-0EF1-5329-F828-8C9D51E6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22D7D3A-7979-AE31-BB50-E4D6C084EA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C168722-37B8-863C-E815-235AC54F3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1E273F3-FE21-A829-B0BB-644F1C5B0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36D0E-BF93-4647-B60F-327F52EED2E2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844ADEC-8C86-171B-8BF1-8456257E2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5933355-CC9F-174A-A647-77A8C601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F5435-8D4F-4E12-B604-F93D2D027DC7}" type="slidenum">
              <a:rPr lang="cs-CZ" smtClean="0"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72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984E35F-DCFA-2878-9637-D6BF20366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39E8ED8-E8AE-7456-F8B1-14A40D81E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67DCC9-A820-4C4C-B3C9-7BC6ED7CF1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36D0E-BF93-4647-B60F-327F52EED2E2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19A53F-1124-3009-5A28-F51304862C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7C977A9-76D7-6C3C-FC8A-310AEC585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F5435-8D4F-4E12-B604-F93D2D027DC7}" type="slidenum">
              <a:rPr lang="cs-CZ" smtClean="0"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666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153519-594B-0560-E160-5B24C11C97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02317"/>
            <a:ext cx="9144000" cy="1068603"/>
          </a:xfrm>
        </p:spPr>
        <p:txBody>
          <a:bodyPr>
            <a:noAutofit/>
          </a:bodyPr>
          <a:lstStyle/>
          <a:p>
            <a:r>
              <a:rPr lang="en-GB" sz="4000" noProof="0" dirty="0"/>
              <a:t>New Ontario treat </a:t>
            </a:r>
            <a:r>
              <a:rPr lang="en-GB" sz="4000" dirty="0"/>
              <a:t>:</a:t>
            </a:r>
            <a:br>
              <a:rPr lang="en-GB" sz="4000" dirty="0"/>
            </a:br>
            <a:r>
              <a:rPr lang="en-GB" sz="4000" dirty="0" err="1"/>
              <a:t>Lickable</a:t>
            </a:r>
            <a:r>
              <a:rPr lang="en-GB" sz="4000" dirty="0"/>
              <a:t> Treats for Cats</a:t>
            </a:r>
          </a:p>
        </p:txBody>
      </p:sp>
    </p:spTree>
    <p:extLst>
      <p:ext uri="{BB962C8B-B14F-4D97-AF65-F5344CB8AC3E}">
        <p14:creationId xmlns:p14="http://schemas.microsoft.com/office/powerpoint/2010/main" val="2374317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B02470-244B-12A7-6FEE-D86B3B34E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err="1"/>
              <a:t>Lickable</a:t>
            </a:r>
            <a:r>
              <a:rPr lang="en-GB" sz="4400" dirty="0"/>
              <a:t> </a:t>
            </a:r>
            <a:r>
              <a:rPr lang="en-GB" dirty="0"/>
              <a:t>Treats</a:t>
            </a:r>
            <a:r>
              <a:rPr lang="en-GB" sz="4400" dirty="0"/>
              <a:t> for Cats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038399-65CD-C3C9-7DFA-E07CDDE94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30445" cy="4351338"/>
          </a:xfrm>
        </p:spPr>
        <p:txBody>
          <a:bodyPr>
            <a:normAutofit/>
          </a:bodyPr>
          <a:lstStyle/>
          <a:p>
            <a:r>
              <a:rPr lang="en-GB" sz="2000" dirty="0" err="1"/>
              <a:t>Caratteristiche</a:t>
            </a:r>
            <a:r>
              <a:rPr lang="en-GB" sz="2000" dirty="0"/>
              <a:t> </a:t>
            </a:r>
            <a:r>
              <a:rPr lang="en-GB" sz="2000" dirty="0" err="1"/>
              <a:t>principali</a:t>
            </a:r>
            <a:r>
              <a:rPr lang="en-GB" sz="2000" dirty="0"/>
              <a:t>:</a:t>
            </a:r>
          </a:p>
          <a:p>
            <a:pPr lvl="1"/>
            <a:r>
              <a:rPr lang="en-GB" sz="1600" dirty="0" err="1"/>
              <a:t>Alimento</a:t>
            </a:r>
            <a:r>
              <a:rPr lang="en-GB" sz="1600" dirty="0"/>
              <a:t> </a:t>
            </a:r>
            <a:r>
              <a:rPr lang="en-GB" sz="1600" dirty="0" err="1"/>
              <a:t>complementare</a:t>
            </a:r>
            <a:r>
              <a:rPr lang="en-GB" sz="1600" dirty="0"/>
              <a:t> per </a:t>
            </a:r>
            <a:r>
              <a:rPr lang="en-GB" sz="1600" dirty="0" err="1"/>
              <a:t>gatti</a:t>
            </a:r>
            <a:endParaRPr lang="en-GB" sz="1600" dirty="0"/>
          </a:p>
          <a:p>
            <a:pPr lvl="1"/>
            <a:r>
              <a:rPr lang="en-GB" sz="1600" dirty="0" err="1"/>
              <a:t>Adatto</a:t>
            </a:r>
            <a:r>
              <a:rPr lang="en-GB" sz="1600" dirty="0"/>
              <a:t> per </a:t>
            </a:r>
            <a:r>
              <a:rPr lang="en-GB" sz="1600" dirty="0" err="1"/>
              <a:t>gatti</a:t>
            </a:r>
            <a:r>
              <a:rPr lang="en-GB" sz="1600" dirty="0"/>
              <a:t> </a:t>
            </a:r>
            <a:r>
              <a:rPr lang="en-GB" sz="1600" dirty="0" err="1"/>
              <a:t>adulti</a:t>
            </a:r>
            <a:r>
              <a:rPr lang="en-GB" sz="1600" dirty="0"/>
              <a:t> e </a:t>
            </a:r>
            <a:r>
              <a:rPr lang="en-GB" sz="1600" dirty="0" err="1"/>
              <a:t>gattini</a:t>
            </a:r>
            <a:r>
              <a:rPr lang="en-GB" sz="1600" dirty="0"/>
              <a:t> a </a:t>
            </a:r>
            <a:r>
              <a:rPr lang="en-GB" sz="1600" dirty="0" err="1"/>
              <a:t>partire</a:t>
            </a:r>
            <a:r>
              <a:rPr lang="en-GB" sz="1600" dirty="0"/>
              <a:t> </a:t>
            </a:r>
            <a:r>
              <a:rPr lang="en-GB" sz="1600" dirty="0" err="1"/>
              <a:t>dai</a:t>
            </a:r>
            <a:r>
              <a:rPr lang="en-GB" sz="1600" dirty="0"/>
              <a:t> 3 </a:t>
            </a:r>
            <a:r>
              <a:rPr lang="en-GB" sz="1600" dirty="0" err="1"/>
              <a:t>mesi</a:t>
            </a:r>
            <a:r>
              <a:rPr lang="en-GB" sz="1600" dirty="0"/>
              <a:t> </a:t>
            </a:r>
            <a:r>
              <a:rPr lang="en-GB" sz="1600" dirty="0" err="1"/>
              <a:t>d’età</a:t>
            </a:r>
            <a:r>
              <a:rPr lang="en-GB" sz="1600" dirty="0"/>
              <a:t>. </a:t>
            </a:r>
          </a:p>
          <a:p>
            <a:pPr lvl="1"/>
            <a:r>
              <a:rPr lang="en-GB" sz="1600" dirty="0"/>
              <a:t>Snack </a:t>
            </a:r>
            <a:r>
              <a:rPr lang="en-GB" sz="1600" dirty="0" err="1"/>
              <a:t>cremoso</a:t>
            </a:r>
            <a:r>
              <a:rPr lang="en-GB" sz="1600" dirty="0"/>
              <a:t> e </a:t>
            </a:r>
            <a:r>
              <a:rPr lang="en-GB" sz="1600" dirty="0" err="1"/>
              <a:t>altamente</a:t>
            </a:r>
            <a:r>
              <a:rPr lang="en-GB" sz="1600" dirty="0"/>
              <a:t> </a:t>
            </a:r>
            <a:r>
              <a:rPr lang="en-GB" sz="1600" dirty="0" err="1"/>
              <a:t>appetibile</a:t>
            </a:r>
            <a:endParaRPr lang="en-GB" sz="1600" dirty="0"/>
          </a:p>
          <a:p>
            <a:pPr lvl="1"/>
            <a:r>
              <a:rPr lang="en-GB" sz="1600" dirty="0"/>
              <a:t>6 </a:t>
            </a:r>
            <a:r>
              <a:rPr lang="en-GB" sz="1600" dirty="0" err="1"/>
              <a:t>gusti</a:t>
            </a:r>
            <a:endParaRPr lang="en-GB" sz="1600" dirty="0"/>
          </a:p>
          <a:p>
            <a:pPr lvl="1"/>
            <a:r>
              <a:rPr lang="en-GB" sz="1600" dirty="0"/>
              <a:t>Senza </a:t>
            </a:r>
            <a:r>
              <a:rPr lang="en-GB" sz="1600" dirty="0" err="1"/>
              <a:t>coloranti</a:t>
            </a:r>
            <a:r>
              <a:rPr lang="en-GB" sz="1600" dirty="0"/>
              <a:t> e </a:t>
            </a:r>
            <a:r>
              <a:rPr lang="en-GB" sz="1600" dirty="0" err="1"/>
              <a:t>conservanti</a:t>
            </a:r>
            <a:endParaRPr lang="en-GB" sz="1600" dirty="0"/>
          </a:p>
          <a:p>
            <a:endParaRPr lang="en-GB" sz="2000" dirty="0"/>
          </a:p>
          <a:p>
            <a:r>
              <a:rPr lang="en-GB" sz="2000" dirty="0" err="1"/>
              <a:t>Istruzioni</a:t>
            </a:r>
            <a:r>
              <a:rPr lang="en-GB" sz="2000" dirty="0"/>
              <a:t> </a:t>
            </a:r>
            <a:r>
              <a:rPr lang="en-GB" sz="2000" dirty="0" err="1"/>
              <a:t>alimentari</a:t>
            </a:r>
            <a:r>
              <a:rPr lang="en-GB" sz="2000" dirty="0"/>
              <a:t>:</a:t>
            </a:r>
          </a:p>
          <a:p>
            <a:pPr lvl="1"/>
            <a:r>
              <a:rPr lang="en-GB" sz="1600" dirty="0"/>
              <a:t>Si </a:t>
            </a:r>
            <a:r>
              <a:rPr lang="en-GB" sz="1600" dirty="0" err="1"/>
              <a:t>consiglia</a:t>
            </a:r>
            <a:r>
              <a:rPr lang="en-GB" sz="1600" dirty="0"/>
              <a:t> 3 - 6 </a:t>
            </a:r>
            <a:r>
              <a:rPr lang="en-GB" sz="1600" dirty="0" err="1"/>
              <a:t>tubetti</a:t>
            </a:r>
            <a:r>
              <a:rPr lang="en-GB" sz="1600" dirty="0"/>
              <a:t> al </a:t>
            </a:r>
            <a:r>
              <a:rPr lang="en-GB" sz="1600" dirty="0" err="1"/>
              <a:t>giorno</a:t>
            </a:r>
            <a:r>
              <a:rPr lang="en-GB" sz="1600" dirty="0"/>
              <a:t> per </a:t>
            </a:r>
            <a:r>
              <a:rPr lang="en-GB" sz="1600" dirty="0" err="1"/>
              <a:t>gatti</a:t>
            </a:r>
            <a:r>
              <a:rPr lang="en-GB" sz="1600" dirty="0"/>
              <a:t> </a:t>
            </a:r>
            <a:r>
              <a:rPr lang="it-IT" sz="1600" dirty="0"/>
              <a:t>inferiori a 5 kg di peso corporeo del gatto.</a:t>
            </a:r>
            <a:endParaRPr lang="en-GB" sz="1600" dirty="0"/>
          </a:p>
          <a:p>
            <a:pPr lvl="1"/>
            <a:r>
              <a:rPr lang="it-IT" sz="1600" dirty="0"/>
              <a:t>Una volta aperto conservare in frigorifero e consumare entro 1 giorno.</a:t>
            </a:r>
            <a:endParaRPr lang="en-GB" sz="1600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2B6D6BCF-3DC3-0EEF-DA69-BE0B317EE38B}"/>
              </a:ext>
            </a:extLst>
          </p:cNvPr>
          <p:cNvSpPr/>
          <p:nvPr/>
        </p:nvSpPr>
        <p:spPr>
          <a:xfrm>
            <a:off x="5726096" y="1462280"/>
            <a:ext cx="5948039" cy="507802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/>
              <a:t>Principali </a:t>
            </a:r>
            <a:r>
              <a:rPr lang="it-IT" sz="1600" b="1" dirty="0" err="1"/>
              <a:t>vantaggi:Gli</a:t>
            </a:r>
            <a:r>
              <a:rPr lang="it-IT" sz="1600" b="1" dirty="0"/>
              <a:t> snack contengono taurina, che è un componente essenziale della dieta di un gatto poiché il suo corpo non può produrne abbastanza da solo. La taurina svolge un ruolo importante in: </a:t>
            </a:r>
          </a:p>
          <a:p>
            <a:r>
              <a:rPr lang="it-IT" sz="1600" b="1" dirty="0"/>
              <a:t>Prevenzione di malattie gravi.</a:t>
            </a:r>
          </a:p>
          <a:p>
            <a:r>
              <a:rPr lang="it-IT" sz="1600" b="1" dirty="0"/>
              <a:t>Supportare la sana funzione cardiaca.</a:t>
            </a:r>
          </a:p>
          <a:p>
            <a:r>
              <a:rPr lang="it-IT" sz="1600" b="1" dirty="0"/>
              <a:t>Supportare una vista sana (il degrado della retina è un rischio in caso di carenza di taurina).</a:t>
            </a:r>
          </a:p>
          <a:p>
            <a:r>
              <a:rPr lang="it-IT" sz="1600" b="1" dirty="0"/>
              <a:t>Sostenere lo sviluppo e la crescita sani del gatto</a:t>
            </a:r>
          </a:p>
          <a:p>
            <a:r>
              <a:rPr lang="it-IT" sz="1600" b="1" dirty="0"/>
              <a:t>Le paste contengono vitamine (A, B2, B3, B5, D3, E) che hanno un effetto positivo sulla salute e vitalità del gatto.</a:t>
            </a:r>
          </a:p>
          <a:p>
            <a:r>
              <a:rPr lang="it-IT" sz="1600" b="1" dirty="0"/>
              <a:t>Comoda confezione da 5 pezzi da 14 g in tubetto facile da somministrare (direttamente dal tubo o aromatizzando il cibo secco)La piccola confezione mantiene la freschezza (la pasta non si secca inutilmente) Diverse possibilità di utilizzo:</a:t>
            </a:r>
          </a:p>
          <a:p>
            <a:r>
              <a:rPr lang="it-IT" sz="1600" b="1" dirty="0"/>
              <a:t>Si può offrire direttamente in bocca</a:t>
            </a:r>
          </a:p>
          <a:p>
            <a:r>
              <a:rPr lang="it-IT" sz="1600" b="1" dirty="0"/>
              <a:t>Su un tappetino da leccare o in altri </a:t>
            </a:r>
            <a:r>
              <a:rPr lang="it-IT" sz="1600" b="1"/>
              <a:t>giocattoli interattivi</a:t>
            </a:r>
          </a:p>
          <a:p>
            <a:r>
              <a:rPr lang="it-IT" sz="1600" b="1"/>
              <a:t>Per </a:t>
            </a:r>
            <a:r>
              <a:rPr lang="it-IT" sz="1600" b="1" dirty="0"/>
              <a:t>aromatizzare il cibo secco se il gatto lo rifiuta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660901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B02470-244B-12A7-6FEE-D86B3B34E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err="1"/>
              <a:t>Lickable</a:t>
            </a:r>
            <a:r>
              <a:rPr lang="en-GB" sz="4400" dirty="0"/>
              <a:t> </a:t>
            </a:r>
            <a:r>
              <a:rPr lang="en-GB" dirty="0"/>
              <a:t>Treats for</a:t>
            </a:r>
            <a:r>
              <a:rPr lang="en-GB" sz="4400" dirty="0"/>
              <a:t> Cats</a:t>
            </a:r>
          </a:p>
        </p:txBody>
      </p:sp>
      <p:graphicFrame>
        <p:nvGraphicFramePr>
          <p:cNvPr id="10" name="Tabulka 10">
            <a:extLst>
              <a:ext uri="{FF2B5EF4-FFF2-40B4-BE49-F238E27FC236}">
                <a16:creationId xmlns:a16="http://schemas.microsoft.com/office/drawing/2014/main" id="{4698B4AD-FD68-DEAF-2FB6-D3F9815522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68204"/>
              </p:ext>
            </p:extLst>
          </p:nvPr>
        </p:nvGraphicFramePr>
        <p:xfrm>
          <a:off x="191985" y="4139408"/>
          <a:ext cx="992813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389">
                  <a:extLst>
                    <a:ext uri="{9D8B030D-6E8A-4147-A177-3AD203B41FA5}">
                      <a16:colId xmlns:a16="http://schemas.microsoft.com/office/drawing/2014/main" val="1922834357"/>
                    </a:ext>
                  </a:extLst>
                </a:gridCol>
                <a:gridCol w="5687314">
                  <a:extLst>
                    <a:ext uri="{9D8B030D-6E8A-4147-A177-3AD203B41FA5}">
                      <a16:colId xmlns:a16="http://schemas.microsoft.com/office/drawing/2014/main" val="1055491556"/>
                    </a:ext>
                  </a:extLst>
                </a:gridCol>
                <a:gridCol w="1371582">
                  <a:extLst>
                    <a:ext uri="{9D8B030D-6E8A-4147-A177-3AD203B41FA5}">
                      <a16:colId xmlns:a16="http://schemas.microsoft.com/office/drawing/2014/main" val="1655765954"/>
                    </a:ext>
                  </a:extLst>
                </a:gridCol>
                <a:gridCol w="1335849">
                  <a:extLst>
                    <a:ext uri="{9D8B030D-6E8A-4147-A177-3AD203B41FA5}">
                      <a16:colId xmlns:a16="http://schemas.microsoft.com/office/drawing/2014/main" val="11554829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bg1"/>
                          </a:solidFill>
                          <a:latin typeface="+mn-lt"/>
                        </a:rPr>
                        <a:t>ID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>
                          <a:solidFill>
                            <a:schemeClr val="bg1"/>
                          </a:solidFill>
                          <a:latin typeface="+mn-lt"/>
                        </a:rPr>
                        <a:t>Product</a:t>
                      </a:r>
                      <a:r>
                        <a:rPr lang="cs-CZ" sz="1600" dirty="0">
                          <a:solidFill>
                            <a:schemeClr val="bg1"/>
                          </a:solidFill>
                          <a:latin typeface="+mn-lt"/>
                        </a:rPr>
                        <a:t> Name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>
                          <a:solidFill>
                            <a:schemeClr val="bg1"/>
                          </a:solidFill>
                          <a:latin typeface="+mn-lt"/>
                        </a:rPr>
                        <a:t>Packaging</a:t>
                      </a:r>
                      <a:endParaRPr lang="cs-CZ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>
                          <a:solidFill>
                            <a:schemeClr val="bg1"/>
                          </a:solidFill>
                          <a:latin typeface="+mn-lt"/>
                        </a:rPr>
                        <a:t>Price</a:t>
                      </a:r>
                      <a:endParaRPr lang="cs-CZ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66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213-53308</a:t>
                      </a:r>
                      <a:endParaRPr lang="cs-C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Ontario </a:t>
                      </a:r>
                      <a:r>
                        <a:rPr lang="en-US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Lickable</a:t>
                      </a: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Chicken Treats </a:t>
                      </a:r>
                      <a:r>
                        <a:rPr lang="en-US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Flavoured</a:t>
                      </a: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with Multi Vitamins</a:t>
                      </a:r>
                      <a:r>
                        <a:rPr lang="cs-CZ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5x14g</a:t>
                      </a:r>
                      <a:endParaRPr lang="cs-CZ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12/108</a:t>
                      </a:r>
                      <a:endParaRPr lang="cs-C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582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213-53313</a:t>
                      </a:r>
                      <a:endParaRPr lang="cs-C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Ontario Lickable Chicken Treats Flavoured with Multi Vitamins</a:t>
                      </a:r>
                      <a:r>
                        <a:rPr lang="cs-CZ" sz="16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5x14g</a:t>
                      </a:r>
                      <a:endParaRPr lang="en-US" noProof="0"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12/108</a:t>
                      </a:r>
                      <a:endParaRPr lang="cs-C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953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213-53318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Ontario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Lickable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Treats Rich in Chicken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Flavoured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with Oat 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5x14g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latin typeface="+mn-lt"/>
                        </a:rPr>
                        <a:t>12/108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730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213-53713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Ontario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Lickable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Treats with extra Tuna and with Shrimp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5x14g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latin typeface="+mn-lt"/>
                        </a:rPr>
                        <a:t>12/108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58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213-53718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Ontario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Lickable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Treats with extra Tuna and with Salmon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5x14g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latin typeface="+mn-lt"/>
                        </a:rPr>
                        <a:t>12/108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279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213-53723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Ontario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Lickable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Treats with extra Tuna and with Codfish 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5x14g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latin typeface="+mn-lt"/>
                        </a:rPr>
                        <a:t>12/108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269466"/>
                  </a:ext>
                </a:extLst>
              </a:tr>
            </a:tbl>
          </a:graphicData>
        </a:graphic>
      </p:graphicFrame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5BF6A3DC-072A-203E-3E9F-95165452AC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1" t="10885" r="13387"/>
          <a:stretch/>
        </p:blipFill>
        <p:spPr>
          <a:xfrm>
            <a:off x="3134657" y="1391119"/>
            <a:ext cx="2563936" cy="2647356"/>
          </a:xfrm>
          <a:prstGeom prst="rect">
            <a:avLst/>
          </a:prstGeom>
        </p:spPr>
      </p:pic>
      <p:pic>
        <p:nvPicPr>
          <p:cNvPr id="15" name="Obrázek 14" descr="Obsah obrázku text, jídlo, papírový ručník, ručník&#10;&#10;Popis byl vytvořen automaticky">
            <a:extLst>
              <a:ext uri="{FF2B5EF4-FFF2-40B4-BE49-F238E27FC236}">
                <a16:creationId xmlns:a16="http://schemas.microsoft.com/office/drawing/2014/main" id="{A6959608-9152-7066-BFFE-A388EA4051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6" t="10897" r="21159"/>
          <a:stretch/>
        </p:blipFill>
        <p:spPr>
          <a:xfrm>
            <a:off x="1561781" y="1391119"/>
            <a:ext cx="2416145" cy="2676781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3E93AF94-A9F1-7E64-6582-B7CE6170E337}"/>
              </a:ext>
            </a:extLst>
          </p:cNvPr>
          <p:cNvSpPr txBox="1"/>
          <p:nvPr/>
        </p:nvSpPr>
        <p:spPr>
          <a:xfrm>
            <a:off x="2273594" y="3662877"/>
            <a:ext cx="993604" cy="283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cs-CZ" sz="12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213-53313</a:t>
            </a:r>
            <a:endParaRPr lang="cs-CZ" sz="20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77C06F90-27FE-6137-CC22-A48D3404DC75}"/>
              </a:ext>
            </a:extLst>
          </p:cNvPr>
          <p:cNvSpPr txBox="1"/>
          <p:nvPr/>
        </p:nvSpPr>
        <p:spPr>
          <a:xfrm>
            <a:off x="3702113" y="3640675"/>
            <a:ext cx="993604" cy="283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213-53318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611C8318-210A-BA71-1CD9-8C4CFF17FF67}"/>
              </a:ext>
            </a:extLst>
          </p:cNvPr>
          <p:cNvGrpSpPr/>
          <p:nvPr/>
        </p:nvGrpSpPr>
        <p:grpSpPr>
          <a:xfrm>
            <a:off x="7668691" y="1338455"/>
            <a:ext cx="2096382" cy="2759394"/>
            <a:chOff x="8204022" y="4069374"/>
            <a:chExt cx="2007643" cy="2552177"/>
          </a:xfrm>
        </p:grpSpPr>
        <p:pic>
          <p:nvPicPr>
            <p:cNvPr id="28" name="Obrázek 27" descr="Obsah obrázku text, Domácí potřeby&#10;&#10;Popis byl vytvořen automaticky">
              <a:extLst>
                <a:ext uri="{FF2B5EF4-FFF2-40B4-BE49-F238E27FC236}">
                  <a16:creationId xmlns:a16="http://schemas.microsoft.com/office/drawing/2014/main" id="{E2A62BF5-3ED0-6677-7438-982B0C71FA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5" t="12318" r="25225"/>
            <a:stretch/>
          </p:blipFill>
          <p:spPr>
            <a:xfrm>
              <a:off x="8204022" y="4069374"/>
              <a:ext cx="2007643" cy="2552177"/>
            </a:xfrm>
            <a:prstGeom prst="rect">
              <a:avLst/>
            </a:prstGeom>
          </p:spPr>
        </p:pic>
        <p:sp>
          <p:nvSpPr>
            <p:cNvPr id="29" name="TextovéPole 28">
              <a:extLst>
                <a:ext uri="{FF2B5EF4-FFF2-40B4-BE49-F238E27FC236}">
                  <a16:creationId xmlns:a16="http://schemas.microsoft.com/office/drawing/2014/main" id="{A37599AD-64D0-8862-6AE2-7A102ED20B27}"/>
                </a:ext>
              </a:extLst>
            </p:cNvPr>
            <p:cNvSpPr txBox="1"/>
            <p:nvPr/>
          </p:nvSpPr>
          <p:spPr>
            <a:xfrm>
              <a:off x="8641516" y="6184619"/>
              <a:ext cx="100238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ctr"/>
              <a:r>
                <a:rPr lang="cs-CZ" sz="12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213-53723</a:t>
              </a:r>
              <a:endParaRPr lang="cs-CZ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B119EB74-B490-7DF0-7D6D-503C394DEC69}"/>
              </a:ext>
            </a:extLst>
          </p:cNvPr>
          <p:cNvGrpSpPr/>
          <p:nvPr/>
        </p:nvGrpSpPr>
        <p:grpSpPr>
          <a:xfrm>
            <a:off x="6011102" y="1394488"/>
            <a:ext cx="2334239" cy="2709166"/>
            <a:chOff x="6800929" y="3498889"/>
            <a:chExt cx="2158954" cy="2538662"/>
          </a:xfrm>
        </p:grpSpPr>
        <p:pic>
          <p:nvPicPr>
            <p:cNvPr id="26" name="Obrázek 25" descr="Obsah obrázku text, kočka&#10;&#10;Popis byl vytvořen automaticky">
              <a:extLst>
                <a:ext uri="{FF2B5EF4-FFF2-40B4-BE49-F238E27FC236}">
                  <a16:creationId xmlns:a16="http://schemas.microsoft.com/office/drawing/2014/main" id="{6F226A3E-01B1-F3E7-62C8-B449AAF3F6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52" t="13589" r="24133"/>
            <a:stretch/>
          </p:blipFill>
          <p:spPr>
            <a:xfrm>
              <a:off x="6800929" y="3498889"/>
              <a:ext cx="2158954" cy="2538662"/>
            </a:xfrm>
            <a:prstGeom prst="rect">
              <a:avLst/>
            </a:prstGeom>
          </p:spPr>
        </p:pic>
        <p:sp>
          <p:nvSpPr>
            <p:cNvPr id="27" name="TextovéPole 26">
              <a:extLst>
                <a:ext uri="{FF2B5EF4-FFF2-40B4-BE49-F238E27FC236}">
                  <a16:creationId xmlns:a16="http://schemas.microsoft.com/office/drawing/2014/main" id="{881FB16A-2621-53C3-61C9-28FE1013B496}"/>
                </a:ext>
              </a:extLst>
            </p:cNvPr>
            <p:cNvSpPr txBox="1"/>
            <p:nvPr/>
          </p:nvSpPr>
          <p:spPr>
            <a:xfrm>
              <a:off x="7307656" y="5662485"/>
              <a:ext cx="100238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ctr"/>
              <a:r>
                <a:rPr lang="cs-CZ" sz="12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213-53718</a:t>
              </a:r>
              <a:endParaRPr lang="cs-CZ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grpSp>
        <p:nvGrpSpPr>
          <p:cNvPr id="30" name="Skupina 29">
            <a:extLst>
              <a:ext uri="{FF2B5EF4-FFF2-40B4-BE49-F238E27FC236}">
                <a16:creationId xmlns:a16="http://schemas.microsoft.com/office/drawing/2014/main" id="{FF1B644E-BEDC-F3F6-CF47-0E875D6990E7}"/>
              </a:ext>
            </a:extLst>
          </p:cNvPr>
          <p:cNvGrpSpPr/>
          <p:nvPr/>
        </p:nvGrpSpPr>
        <p:grpSpPr>
          <a:xfrm>
            <a:off x="9550958" y="1783171"/>
            <a:ext cx="1960421" cy="3684542"/>
            <a:chOff x="4336741" y="2299689"/>
            <a:chExt cx="1960421" cy="3684542"/>
          </a:xfrm>
        </p:grpSpPr>
        <p:pic>
          <p:nvPicPr>
            <p:cNvPr id="31" name="Obrázek 30" descr="Obsah obrázku text, snímek obrazovky&#10;&#10;Popis byl vytvořen automaticky">
              <a:extLst>
                <a:ext uri="{FF2B5EF4-FFF2-40B4-BE49-F238E27FC236}">
                  <a16:creationId xmlns:a16="http://schemas.microsoft.com/office/drawing/2014/main" id="{D88DC1FA-53B1-6AA8-070E-3E69D5D78B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26" t="10162" r="40882"/>
            <a:stretch/>
          </p:blipFill>
          <p:spPr>
            <a:xfrm rot="198355">
              <a:off x="4702368" y="2698901"/>
              <a:ext cx="1594794" cy="3079626"/>
            </a:xfrm>
            <a:prstGeom prst="rect">
              <a:avLst/>
            </a:prstGeom>
          </p:spPr>
        </p:pic>
        <p:pic>
          <p:nvPicPr>
            <p:cNvPr id="32" name="Obrázek 31" descr="Obsah obrázku text, snímek obrazovky&#10;&#10;Popis byl vytvořen automaticky">
              <a:extLst>
                <a:ext uri="{FF2B5EF4-FFF2-40B4-BE49-F238E27FC236}">
                  <a16:creationId xmlns:a16="http://schemas.microsoft.com/office/drawing/2014/main" id="{F8883883-AEF7-2D50-9387-50D5EDB1C7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52" r="36203"/>
            <a:stretch/>
          </p:blipFill>
          <p:spPr>
            <a:xfrm rot="20868721">
              <a:off x="4336741" y="2299689"/>
              <a:ext cx="1942771" cy="3684542"/>
            </a:xfrm>
            <a:prstGeom prst="rect">
              <a:avLst/>
            </a:prstGeom>
          </p:spPr>
        </p:pic>
      </p:grpSp>
      <p:pic>
        <p:nvPicPr>
          <p:cNvPr id="33" name="Obrázek 32" descr="Obsah obrázku text, jídlo&#10;&#10;Popis byl vytvořen automaticky">
            <a:extLst>
              <a:ext uri="{FF2B5EF4-FFF2-40B4-BE49-F238E27FC236}">
                <a16:creationId xmlns:a16="http://schemas.microsoft.com/office/drawing/2014/main" id="{94C5CEBE-23D9-CE27-9E0D-5ED3F29E6D3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8" t="9477" r="27724"/>
          <a:stretch/>
        </p:blipFill>
        <p:spPr>
          <a:xfrm>
            <a:off x="165514" y="1378252"/>
            <a:ext cx="2096382" cy="2647356"/>
          </a:xfrm>
          <a:prstGeom prst="rect">
            <a:avLst/>
          </a:prstGeom>
        </p:spPr>
      </p:pic>
      <p:sp>
        <p:nvSpPr>
          <p:cNvPr id="34" name="TextovéPole 33">
            <a:extLst>
              <a:ext uri="{FF2B5EF4-FFF2-40B4-BE49-F238E27FC236}">
                <a16:creationId xmlns:a16="http://schemas.microsoft.com/office/drawing/2014/main" id="{257D9DD5-D06F-688E-038F-8AD0F3C63F62}"/>
              </a:ext>
            </a:extLst>
          </p:cNvPr>
          <p:cNvSpPr txBox="1"/>
          <p:nvPr/>
        </p:nvSpPr>
        <p:spPr>
          <a:xfrm>
            <a:off x="716902" y="3681025"/>
            <a:ext cx="993604" cy="283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cs-CZ" sz="12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213-53308</a:t>
            </a:r>
            <a:endParaRPr lang="cs-CZ" sz="2000" b="0" i="0" u="none" strike="noStrike" dirty="0">
              <a:effectLst/>
              <a:latin typeface="Arial" panose="020B0604020202020204" pitchFamily="34" charset="0"/>
            </a:endParaRPr>
          </a:p>
        </p:txBody>
      </p:sp>
      <p:grpSp>
        <p:nvGrpSpPr>
          <p:cNvPr id="35" name="Skupina 34">
            <a:extLst>
              <a:ext uri="{FF2B5EF4-FFF2-40B4-BE49-F238E27FC236}">
                <a16:creationId xmlns:a16="http://schemas.microsoft.com/office/drawing/2014/main" id="{75E8767F-6DE3-0B09-6FC0-E8AF56D86BC1}"/>
              </a:ext>
            </a:extLst>
          </p:cNvPr>
          <p:cNvGrpSpPr/>
          <p:nvPr/>
        </p:nvGrpSpPr>
        <p:grpSpPr>
          <a:xfrm>
            <a:off x="4585307" y="1386518"/>
            <a:ext cx="2467801" cy="2711331"/>
            <a:chOff x="5303586" y="3110292"/>
            <a:chExt cx="2397870" cy="2606861"/>
          </a:xfrm>
        </p:grpSpPr>
        <p:pic>
          <p:nvPicPr>
            <p:cNvPr id="36" name="Obrázek 35" descr="Obsah obrázku text&#10;&#10;Popis byl vytvořen automaticky">
              <a:extLst>
                <a:ext uri="{FF2B5EF4-FFF2-40B4-BE49-F238E27FC236}">
                  <a16:creationId xmlns:a16="http://schemas.microsoft.com/office/drawing/2014/main" id="{DF340EBD-B5CC-EF5F-12EE-FA38A345ED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15" t="12566" r="18366"/>
            <a:stretch/>
          </p:blipFill>
          <p:spPr>
            <a:xfrm>
              <a:off x="5303586" y="3110292"/>
              <a:ext cx="2397870" cy="2606861"/>
            </a:xfrm>
            <a:prstGeom prst="rect">
              <a:avLst/>
            </a:prstGeom>
          </p:spPr>
        </p:pic>
        <p:sp>
          <p:nvSpPr>
            <p:cNvPr id="37" name="TextovéPole 36">
              <a:extLst>
                <a:ext uri="{FF2B5EF4-FFF2-40B4-BE49-F238E27FC236}">
                  <a16:creationId xmlns:a16="http://schemas.microsoft.com/office/drawing/2014/main" id="{E4B11DD9-A2D7-454F-E4F8-88D77DC73AD2}"/>
                </a:ext>
              </a:extLst>
            </p:cNvPr>
            <p:cNvSpPr txBox="1"/>
            <p:nvPr/>
          </p:nvSpPr>
          <p:spPr>
            <a:xfrm>
              <a:off x="5686592" y="5300506"/>
              <a:ext cx="100238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ctr"/>
              <a:r>
                <a:rPr lang="cs-CZ" sz="12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213-53713</a:t>
              </a:r>
            </a:p>
          </p:txBody>
        </p:sp>
      </p:grp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B35D772F-7115-372A-47DA-975255C56CBE}"/>
              </a:ext>
            </a:extLst>
          </p:cNvPr>
          <p:cNvSpPr txBox="1"/>
          <p:nvPr/>
        </p:nvSpPr>
        <p:spPr>
          <a:xfrm rot="16489643">
            <a:off x="10787516" y="3857129"/>
            <a:ext cx="993604" cy="283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cs-CZ" sz="1200" b="0" i="0" u="none" strike="noStrike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inside</a:t>
            </a:r>
            <a:endParaRPr lang="cs-CZ" sz="2000" b="0" i="0" u="none" strike="noStrike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33636"/>
      </p:ext>
    </p:extLst>
  </p:cSld>
  <p:clrMapOvr>
    <a:masterClrMapping/>
  </p:clrMapOvr>
</p:sld>
</file>

<file path=ppt/theme/theme1.xml><?xml version="1.0" encoding="utf-8"?>
<a:theme xmlns:a="http://schemas.openxmlformats.org/drawingml/2006/main" name="1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4EEDD01716F6C4FAD9823760243E1A4" ma:contentTypeVersion="16" ma:contentTypeDescription="Vytvoří nový dokument" ma:contentTypeScope="" ma:versionID="8ce0fb512117c4eb4dec875a5280a4ef">
  <xsd:schema xmlns:xsd="http://www.w3.org/2001/XMLSchema" xmlns:xs="http://www.w3.org/2001/XMLSchema" xmlns:p="http://schemas.microsoft.com/office/2006/metadata/properties" xmlns:ns2="78013ae8-24fe-4750-825a-d1d0c5ee86dc" xmlns:ns3="867cefb5-3b69-47b7-b435-04df3d8d0a3f" targetNamespace="http://schemas.microsoft.com/office/2006/metadata/properties" ma:root="true" ma:fieldsID="d18d340accf7da16b3e6749cd60096cb" ns2:_="" ns3:_="">
    <xsd:import namespace="78013ae8-24fe-4750-825a-d1d0c5ee86dc"/>
    <xsd:import namespace="867cefb5-3b69-47b7-b435-04df3d8d0a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013ae8-24fe-4750-825a-d1d0c5ee86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Značky obrázků" ma:readOnly="false" ma:fieldId="{5cf76f15-5ced-4ddc-b409-7134ff3c332f}" ma:taxonomyMulti="true" ma:sspId="7f45b885-592c-4b41-b0ad-65a0b71276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7cefb5-3b69-47b7-b435-04df3d8d0a3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413f765-6501-4e88-b950-5ab6799d0656}" ma:internalName="TaxCatchAll" ma:showField="CatchAllData" ma:web="867cefb5-3b69-47b7-b435-04df3d8d0a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8013ae8-24fe-4750-825a-d1d0c5ee86dc">
      <Terms xmlns="http://schemas.microsoft.com/office/infopath/2007/PartnerControls"/>
    </lcf76f155ced4ddcb4097134ff3c332f>
    <TaxCatchAll xmlns="867cefb5-3b69-47b7-b435-04df3d8d0a3f" xsi:nil="true"/>
  </documentManagement>
</p:properties>
</file>

<file path=customXml/itemProps1.xml><?xml version="1.0" encoding="utf-8"?>
<ds:datastoreItem xmlns:ds="http://schemas.openxmlformats.org/officeDocument/2006/customXml" ds:itemID="{88B53B29-5DB7-4947-BF91-8A4EDA7871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013ae8-24fe-4750-825a-d1d0c5ee86dc"/>
    <ds:schemaRef ds:uri="867cefb5-3b69-47b7-b435-04df3d8d0a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8F20F7-4F04-41F9-B454-CD7E9AFC56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131CBB-B14C-4C41-BCA2-0EDE2F674A5E}">
  <ds:schemaRefs>
    <ds:schemaRef ds:uri="http://schemas.microsoft.com/office/2006/metadata/properties"/>
    <ds:schemaRef ds:uri="http://schemas.microsoft.com/office/infopath/2007/PartnerControls"/>
    <ds:schemaRef ds:uri="78013ae8-24fe-4750-825a-d1d0c5ee86dc"/>
    <ds:schemaRef ds:uri="867cefb5-3b69-47b7-b435-04df3d8d0a3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338</Words>
  <Application>Microsoft Office PowerPoint</Application>
  <PresentationFormat>Widescreen</PresentationFormat>
  <Paragraphs>52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1_Motiv Office</vt:lpstr>
      <vt:lpstr>New Ontario treat : Lickable Treats for Cats</vt:lpstr>
      <vt:lpstr>Lickable Treats for Cats</vt:lpstr>
      <vt:lpstr>Lickable Treats for Cats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Deer Antler Chew Snacks  for Dogs</dc:title>
  <dc:creator>Marie Vejborná;Michaela.Grasserova@placek.cz</dc:creator>
  <cp:lastModifiedBy>marco fantoni</cp:lastModifiedBy>
  <cp:revision>28</cp:revision>
  <dcterms:created xsi:type="dcterms:W3CDTF">2023-06-13T12:52:25Z</dcterms:created>
  <dcterms:modified xsi:type="dcterms:W3CDTF">2023-09-19T07:32:10Z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0x01010004EEDD01716F6C4FAD9823760243E1A4</vt:lpwstr>
  </property>
  <property fmtid="{D5CDD505-2E9C-101B-9397-08002B2CF9AE}" pid="3" name="MediaServiceImageTags">
    <vt:lpwstr/>
  </property>
</Properties>
</file>